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8" r:id="rId5"/>
    <p:sldId id="257" r:id="rId6"/>
    <p:sldId id="289" r:id="rId7"/>
    <p:sldId id="271" r:id="rId8"/>
    <p:sldId id="275" r:id="rId9"/>
    <p:sldId id="277" r:id="rId10"/>
    <p:sldId id="278" r:id="rId11"/>
    <p:sldId id="279" r:id="rId12"/>
    <p:sldId id="280" r:id="rId13"/>
    <p:sldId id="282" r:id="rId14"/>
    <p:sldId id="283" r:id="rId15"/>
    <p:sldId id="285" r:id="rId16"/>
    <p:sldId id="288" r:id="rId17"/>
    <p:sldId id="27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D77"/>
    <a:srgbClr val="C61870"/>
    <a:srgbClr val="3BA7DA"/>
    <a:srgbClr val="32A6DF"/>
    <a:srgbClr val="40A7DF"/>
    <a:srgbClr val="003F9A"/>
    <a:srgbClr val="55A141"/>
    <a:srgbClr val="373A83"/>
    <a:srgbClr val="EDEDED"/>
    <a:srgbClr val="F9C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1"/>
    <p:restoredTop sz="92921" autoAdjust="0"/>
  </p:normalViewPr>
  <p:slideViewPr>
    <p:cSldViewPr snapToGrid="0" snapToObjects="1">
      <p:cViewPr varScale="1">
        <p:scale>
          <a:sx n="106" d="100"/>
          <a:sy n="106" d="100"/>
        </p:scale>
        <p:origin x="432" y="12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DEE3697-9F3A-A73C-6356-5F4A8BE71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D75A75-1445-0BB9-0D05-BEF4A4D56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32E95-9A69-4946-867A-90D8F2FA3714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1553A3-B5B0-7A8B-3516-0C342F4EF2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D2A3DD-77FE-0CFB-117C-EC96DA2DC2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C24E-B40E-3C4F-B847-7F3E4BB084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9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D43FF-D304-487D-AFB7-FF7A492310AB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A6198-AE4C-4CA4-9154-E6B2E0352E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1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A6198-AE4C-4CA4-9154-E6B2E0352E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32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A6198-AE4C-4CA4-9154-E6B2E0352E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04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6198-AE4C-4CA4-9154-E6B2E0352E5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2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Disposiitiva TITOLO PRESENTA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D3057A-1A79-B04F-5B37-B4E90E484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 t="15294" b="15294"/>
          <a:stretch/>
        </p:blipFill>
        <p:spPr>
          <a:xfrm>
            <a:off x="0" y="0"/>
            <a:ext cx="12192000" cy="5641848"/>
          </a:xfrm>
          <a:prstGeom prst="rect">
            <a:avLst/>
          </a:prstGeom>
        </p:spPr>
      </p:pic>
      <p:pic>
        <p:nvPicPr>
          <p:cNvPr id="4" name="Immagine 3" descr="Immagine che contiene Policromia, luce, sfocatura&#10;&#10;Descrizione generata automaticamente">
            <a:extLst>
              <a:ext uri="{FF2B5EF4-FFF2-40B4-BE49-F238E27FC236}">
                <a16:creationId xmlns:a16="http://schemas.microsoft.com/office/drawing/2014/main" id="{DACBF5EF-619E-A3F1-6B0E-3E929C2B2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1243" t="16624" r="25476" b="14144"/>
          <a:stretch/>
        </p:blipFill>
        <p:spPr>
          <a:xfrm>
            <a:off x="0" y="0"/>
            <a:ext cx="7333488" cy="53859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0B21044-87AB-351D-A99B-FB1CD35F5B7C}"/>
              </a:ext>
            </a:extLst>
          </p:cNvPr>
          <p:cNvSpPr/>
          <p:nvPr userDrawn="1"/>
        </p:nvSpPr>
        <p:spPr>
          <a:xfrm>
            <a:off x="-1" y="2187688"/>
            <a:ext cx="12192000" cy="31010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9000">
                <a:srgbClr val="E52D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52D77"/>
              </a:solidFill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8ACD18C-AD97-4247-8C34-FC7D691908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1265" y="2409797"/>
            <a:ext cx="6727209" cy="1405908"/>
          </a:xfrm>
          <a:prstGeom prst="rect">
            <a:avLst/>
          </a:prstGeom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77E7EB2-6EF1-2A44-BBF9-C1DE568D4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265" y="4253064"/>
            <a:ext cx="6727209" cy="760412"/>
          </a:xfrm>
          <a:prstGeom prst="rect">
            <a:avLst/>
          </a:prstGeom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Data e Luogo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8CA495-AA08-421F-E5A7-D7226D24F9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31631" y="171322"/>
            <a:ext cx="4001742" cy="1235437"/>
          </a:xfrm>
          <a:prstGeom prst="rect">
            <a:avLst/>
          </a:prstGeom>
          <a:effectLst>
            <a:glow rad="888614">
              <a:schemeClr val="bg1">
                <a:alpha val="68231"/>
              </a:schemeClr>
            </a:glow>
          </a:effectLst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ACDFDFEB-E2C5-0A1A-8107-0B45BF51DC16}"/>
              </a:ext>
            </a:extLst>
          </p:cNvPr>
          <p:cNvCxnSpPr>
            <a:cxnSpLocks/>
          </p:cNvCxnSpPr>
          <p:nvPr userDrawn="1"/>
        </p:nvCxnSpPr>
        <p:spPr>
          <a:xfrm>
            <a:off x="7645705" y="4020991"/>
            <a:ext cx="4282769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66">
          <p15:clr>
            <a:srgbClr val="FBAE40"/>
          </p15:clr>
        </p15:guide>
        <p15:guide id="4" orient="horz" pos="52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VAR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C24BC8-8A37-CCEA-6F4A-173C07DFF7A1}"/>
              </a:ext>
            </a:extLst>
          </p:cNvPr>
          <p:cNvSpPr txBox="1"/>
          <p:nvPr userDrawn="1"/>
        </p:nvSpPr>
        <p:spPr>
          <a:xfrm>
            <a:off x="1686560" y="4364479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COMITATO DI SORVEGLIANZA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POR FSE+ MARCHE 2021-2027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A28FF6-5C10-372D-A180-825E09DE2571}"/>
              </a:ext>
            </a:extLst>
          </p:cNvPr>
          <p:cNvSpPr txBox="1"/>
          <p:nvPr userDrawn="1"/>
        </p:nvSpPr>
        <p:spPr>
          <a:xfrm>
            <a:off x="4041335" y="4364479"/>
            <a:ext cx="132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Riunione 2023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730382-9AB9-1FEC-179E-338C8887E071}"/>
              </a:ext>
            </a:extLst>
          </p:cNvPr>
          <p:cNvSpPr txBox="1"/>
          <p:nvPr userDrawn="1"/>
        </p:nvSpPr>
        <p:spPr>
          <a:xfrm>
            <a:off x="4028948" y="4644517"/>
            <a:ext cx="136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4 dicembre 2023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274B24-F904-8C67-AE9B-EAEEBF043A06}"/>
              </a:ext>
            </a:extLst>
          </p:cNvPr>
          <p:cNvSpPr txBox="1"/>
          <p:nvPr userDrawn="1"/>
        </p:nvSpPr>
        <p:spPr>
          <a:xfrm>
            <a:off x="5343021" y="4654344"/>
            <a:ext cx="264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+mj-lt"/>
              </a:rPr>
              <a:t>Sala delle Polveri – Mole Vanvitelliana - Ancona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0CF1445-946B-BBC4-D4ED-6DFBB089EC7C}"/>
              </a:ext>
            </a:extLst>
          </p:cNvPr>
          <p:cNvCxnSpPr/>
          <p:nvPr userDrawn="1"/>
        </p:nvCxnSpPr>
        <p:spPr>
          <a:xfrm>
            <a:off x="263525" y="1347020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413FFC82-413C-2938-4C8D-03D7953FA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12141"/>
            <a:ext cx="3006227" cy="928096"/>
          </a:xfrm>
          <a:prstGeom prst="rect">
            <a:avLst/>
          </a:prstGeom>
        </p:spPr>
      </p:pic>
      <p:sp>
        <p:nvSpPr>
          <p:cNvPr id="14" name="Titolo 4">
            <a:extLst>
              <a:ext uri="{FF2B5EF4-FFF2-40B4-BE49-F238E27FC236}">
                <a16:creationId xmlns:a16="http://schemas.microsoft.com/office/drawing/2014/main" id="{5F902370-1038-A730-B383-88828486E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4586B301-A571-76B7-4F15-31415006F0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525" y="1651973"/>
            <a:ext cx="11485562" cy="4070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719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FIN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4205013-6805-1887-4748-EB0E28DB1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3000"/>
          </a:blip>
          <a:srcRect t="14049" b="14049"/>
          <a:stretch/>
        </p:blipFill>
        <p:spPr>
          <a:xfrm>
            <a:off x="0" y="0"/>
            <a:ext cx="12191999" cy="5844210"/>
          </a:xfrm>
          <a:prstGeom prst="rect">
            <a:avLst/>
          </a:prstGeom>
        </p:spPr>
      </p:pic>
      <p:pic>
        <p:nvPicPr>
          <p:cNvPr id="14" name="Immagine 13" descr="Immagine che contiene Policromia, luce, sfocatura&#10;&#10;Descrizione generata automaticamente">
            <a:extLst>
              <a:ext uri="{FF2B5EF4-FFF2-40B4-BE49-F238E27FC236}">
                <a16:creationId xmlns:a16="http://schemas.microsoft.com/office/drawing/2014/main" id="{9D38BAD9-CC71-E296-7293-B72A4C912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1243" t="16624" r="25476" b="14144"/>
          <a:stretch/>
        </p:blipFill>
        <p:spPr>
          <a:xfrm>
            <a:off x="0" y="0"/>
            <a:ext cx="7333488" cy="53859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F2F563C0-4197-58E5-FADF-61A7197514B6}"/>
              </a:ext>
            </a:extLst>
          </p:cNvPr>
          <p:cNvSpPr/>
          <p:nvPr userDrawn="1"/>
        </p:nvSpPr>
        <p:spPr>
          <a:xfrm>
            <a:off x="-1" y="2871256"/>
            <a:ext cx="12192000" cy="24175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9000">
                <a:srgbClr val="C61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605214-7EAF-5063-6B89-4879E7E40E3A}"/>
              </a:ext>
            </a:extLst>
          </p:cNvPr>
          <p:cNvSpPr txBox="1"/>
          <p:nvPr userDrawn="1"/>
        </p:nvSpPr>
        <p:spPr>
          <a:xfrm>
            <a:off x="4154384" y="2993636"/>
            <a:ext cx="7878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chemeClr val="bg1"/>
                </a:solidFill>
              </a:rPr>
              <a:t>GRAZIE PER L’ATTENZIONE</a:t>
            </a:r>
          </a:p>
          <a:p>
            <a:pPr algn="r"/>
            <a:endParaRPr lang="it-IT" sz="4800" b="1" dirty="0">
              <a:solidFill>
                <a:srgbClr val="003F9A"/>
              </a:solidFill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FA6D2A5-B702-36EE-F653-F396C935B770}"/>
              </a:ext>
            </a:extLst>
          </p:cNvPr>
          <p:cNvCxnSpPr>
            <a:cxnSpLocks/>
          </p:cNvCxnSpPr>
          <p:nvPr userDrawn="1"/>
        </p:nvCxnSpPr>
        <p:spPr>
          <a:xfrm>
            <a:off x="5207042" y="3969032"/>
            <a:ext cx="6715207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1B0D9D-A5CB-DF3C-C265-FFE61202E0A1}"/>
              </a:ext>
            </a:extLst>
          </p:cNvPr>
          <p:cNvSpPr txBox="1"/>
          <p:nvPr userDrawn="1"/>
        </p:nvSpPr>
        <p:spPr>
          <a:xfrm>
            <a:off x="4630271" y="4080018"/>
            <a:ext cx="7429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chemeClr val="bg1"/>
                </a:solidFill>
              </a:rPr>
              <a:t>Visita </a:t>
            </a:r>
            <a:r>
              <a:rPr lang="it-IT" sz="2400" b="1" i="1" dirty="0" err="1">
                <a:solidFill>
                  <a:schemeClr val="bg1"/>
                </a:solidFill>
              </a:rPr>
              <a:t>europa.marche.it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e segui </a:t>
            </a:r>
            <a:r>
              <a:rPr lang="it-IT" sz="2400" b="1" i="1" dirty="0">
                <a:solidFill>
                  <a:schemeClr val="bg1"/>
                </a:solidFill>
              </a:rPr>
              <a:t>Marche Europa </a:t>
            </a:r>
            <a:r>
              <a:rPr lang="it-IT" sz="2400" b="1" dirty="0">
                <a:solidFill>
                  <a:schemeClr val="bg1"/>
                </a:solidFill>
              </a:rPr>
              <a:t>sui social</a:t>
            </a:r>
          </a:p>
          <a:p>
            <a:pPr algn="r"/>
            <a:endParaRPr lang="it-IT" sz="2400" b="1" dirty="0">
              <a:solidFill>
                <a:srgbClr val="003F9A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EC6DB14-86D5-6FF9-B299-93501CA102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189199" y="4039022"/>
            <a:ext cx="7752315" cy="15625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5CCE83D-3354-CD88-6EBD-BAEEC5A8A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031631" y="171322"/>
            <a:ext cx="4001742" cy="1235437"/>
          </a:xfrm>
          <a:prstGeom prst="rect">
            <a:avLst/>
          </a:prstGeom>
          <a:effectLst>
            <a:glow rad="888614">
              <a:schemeClr val="bg1">
                <a:alpha val="68231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5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Policromia, luce, sfocatura&#10;&#10;Descrizione generata automaticamente">
            <a:extLst>
              <a:ext uri="{FF2B5EF4-FFF2-40B4-BE49-F238E27FC236}">
                <a16:creationId xmlns:a16="http://schemas.microsoft.com/office/drawing/2014/main" id="{8E860F4A-3095-5444-F575-79436B413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1243" t="16624" r="25476" b="14144"/>
          <a:stretch/>
        </p:blipFill>
        <p:spPr>
          <a:xfrm>
            <a:off x="0" y="0"/>
            <a:ext cx="7333488" cy="53859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2F4CDEC-D578-685D-A537-76CC26B1F1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47646" y="1472090"/>
            <a:ext cx="8296707" cy="2561399"/>
          </a:xfrm>
          <a:prstGeom prst="rect">
            <a:avLst/>
          </a:prstGeom>
          <a:effectLst>
            <a:glow rad="440542">
              <a:schemeClr val="bg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20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Relat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D3057A-1A79-B04F-5B37-B4E90E484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 t="15294" b="15294"/>
          <a:stretch/>
        </p:blipFill>
        <p:spPr>
          <a:xfrm>
            <a:off x="0" y="0"/>
            <a:ext cx="12192000" cy="5641848"/>
          </a:xfrm>
          <a:prstGeom prst="rect">
            <a:avLst/>
          </a:prstGeom>
        </p:spPr>
      </p:pic>
      <p:pic>
        <p:nvPicPr>
          <p:cNvPr id="4" name="Immagine 3" descr="Immagine che contiene Policromia, luce, sfocatura&#10;&#10;Descrizione generata automaticamente">
            <a:extLst>
              <a:ext uri="{FF2B5EF4-FFF2-40B4-BE49-F238E27FC236}">
                <a16:creationId xmlns:a16="http://schemas.microsoft.com/office/drawing/2014/main" id="{DACBF5EF-619E-A3F1-6B0E-3E929C2B2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1243" t="16624" r="25476" b="14144"/>
          <a:stretch/>
        </p:blipFill>
        <p:spPr>
          <a:xfrm>
            <a:off x="0" y="0"/>
            <a:ext cx="7333488" cy="53859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9A3C175-10A9-DC4D-AC9A-381AE87BB3A5}"/>
              </a:ext>
            </a:extLst>
          </p:cNvPr>
          <p:cNvSpPr/>
          <p:nvPr userDrawn="1"/>
        </p:nvSpPr>
        <p:spPr>
          <a:xfrm>
            <a:off x="0" y="3517136"/>
            <a:ext cx="4377195" cy="2111605"/>
          </a:xfrm>
          <a:prstGeom prst="rect">
            <a:avLst/>
          </a:prstGeom>
          <a:solidFill>
            <a:srgbClr val="E52D7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5AC5B58-1F22-DB45-B7AD-ED47B86717B1}"/>
              </a:ext>
            </a:extLst>
          </p:cNvPr>
          <p:cNvSpPr/>
          <p:nvPr userDrawn="1"/>
        </p:nvSpPr>
        <p:spPr>
          <a:xfrm>
            <a:off x="4709130" y="3526569"/>
            <a:ext cx="7482870" cy="2111605"/>
          </a:xfrm>
          <a:prstGeom prst="rect">
            <a:avLst/>
          </a:prstGeom>
          <a:solidFill>
            <a:srgbClr val="E52D77">
              <a:alpha val="74665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8ACD18C-AD97-4247-8C34-FC7D691908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2690" y="3757665"/>
            <a:ext cx="6635750" cy="1649412"/>
          </a:xfrm>
          <a:prstGeom prst="rect">
            <a:avLst/>
          </a:prstGeom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it-IT" dirty="0"/>
              <a:t>Titolo intervento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77E7EB2-6EF1-2A44-BBF9-C1DE568D4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059" y="3694597"/>
            <a:ext cx="3521075" cy="760412"/>
          </a:xfrm>
          <a:prstGeom prst="rect">
            <a:avLst/>
          </a:prstGeom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Nome relatore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39CF9A0-05A6-524D-A348-297B781A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257" y="4632470"/>
            <a:ext cx="3521075" cy="7651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200">
                <a:solidFill>
                  <a:schemeClr val="bg1"/>
                </a:solidFill>
              </a:defRPr>
            </a:lvl2pPr>
            <a:lvl3pPr algn="ctr">
              <a:buNone/>
              <a:defRPr sz="1200">
                <a:solidFill>
                  <a:schemeClr val="bg1"/>
                </a:solidFill>
              </a:defRPr>
            </a:lvl3pPr>
            <a:lvl4pPr algn="ctr">
              <a:buNone/>
              <a:defRPr sz="1200">
                <a:solidFill>
                  <a:schemeClr val="bg1"/>
                </a:solidFill>
              </a:defRPr>
            </a:lvl4pPr>
            <a:lvl5pPr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relatore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089696-EA01-EEDF-C175-90F7867C21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31631" y="171322"/>
            <a:ext cx="4001742" cy="1235437"/>
          </a:xfrm>
          <a:prstGeom prst="rect">
            <a:avLst/>
          </a:prstGeom>
          <a:effectLst>
            <a:glow rad="888614">
              <a:schemeClr val="bg1">
                <a:alpha val="68231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99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orient="horz" pos="5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1CFBEF-1520-1156-A752-3C2895342D16}"/>
              </a:ext>
            </a:extLst>
          </p:cNvPr>
          <p:cNvSpPr txBox="1"/>
          <p:nvPr userDrawn="1"/>
        </p:nvSpPr>
        <p:spPr>
          <a:xfrm>
            <a:off x="1686560" y="4354647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COMITATO DI SORVEGLIANZA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POR FSE+ MARCHE 2021-2027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309B6C-462F-121F-FD04-B2895CE60BCE}"/>
              </a:ext>
            </a:extLst>
          </p:cNvPr>
          <p:cNvSpPr txBox="1"/>
          <p:nvPr userDrawn="1"/>
        </p:nvSpPr>
        <p:spPr>
          <a:xfrm>
            <a:off x="4041335" y="4354647"/>
            <a:ext cx="132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Riunione 2023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DAB059-2DB0-6C19-3591-AEE96092017E}"/>
              </a:ext>
            </a:extLst>
          </p:cNvPr>
          <p:cNvSpPr txBox="1"/>
          <p:nvPr userDrawn="1"/>
        </p:nvSpPr>
        <p:spPr>
          <a:xfrm>
            <a:off x="4028948" y="4634685"/>
            <a:ext cx="136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4 dicembre 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C61402-182E-1B5F-DD3E-147EBAB506D0}"/>
              </a:ext>
            </a:extLst>
          </p:cNvPr>
          <p:cNvSpPr txBox="1"/>
          <p:nvPr userDrawn="1"/>
        </p:nvSpPr>
        <p:spPr>
          <a:xfrm>
            <a:off x="5343021" y="4644512"/>
            <a:ext cx="264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+mj-lt"/>
              </a:rPr>
              <a:t>Sala delle Polveri – Mole Vanvitelliana - Ancona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0DFF3F8-92B7-AA14-BA20-2A76179D4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622628"/>
            <a:ext cx="11557000" cy="424953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E01633-50A6-50B4-0A61-148B8F43C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02309"/>
            <a:ext cx="3006227" cy="928096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E0BE0D8-9EF3-BB57-BB09-76CB48F87329}"/>
              </a:ext>
            </a:extLst>
          </p:cNvPr>
          <p:cNvCxnSpPr/>
          <p:nvPr userDrawn="1"/>
        </p:nvCxnSpPr>
        <p:spPr>
          <a:xfrm>
            <a:off x="263525" y="1337188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4">
            <a:extLst>
              <a:ext uri="{FF2B5EF4-FFF2-40B4-BE49-F238E27FC236}">
                <a16:creationId xmlns:a16="http://schemas.microsoft.com/office/drawing/2014/main" id="{8759C47D-D895-01D9-DAED-F029B6EE4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196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1CFBEF-1520-1156-A752-3C2895342D16}"/>
              </a:ext>
            </a:extLst>
          </p:cNvPr>
          <p:cNvSpPr txBox="1"/>
          <p:nvPr userDrawn="1"/>
        </p:nvSpPr>
        <p:spPr>
          <a:xfrm>
            <a:off x="1686560" y="4354647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COMITATO DI SORVEGLIANZA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POR FSE+ MARCHE 2021-2027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309B6C-462F-121F-FD04-B2895CE60BCE}"/>
              </a:ext>
            </a:extLst>
          </p:cNvPr>
          <p:cNvSpPr txBox="1"/>
          <p:nvPr userDrawn="1"/>
        </p:nvSpPr>
        <p:spPr>
          <a:xfrm>
            <a:off x="4041335" y="4354647"/>
            <a:ext cx="132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Riunione 2023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DAB059-2DB0-6C19-3591-AEE96092017E}"/>
              </a:ext>
            </a:extLst>
          </p:cNvPr>
          <p:cNvSpPr txBox="1"/>
          <p:nvPr userDrawn="1"/>
        </p:nvSpPr>
        <p:spPr>
          <a:xfrm>
            <a:off x="4028948" y="4634685"/>
            <a:ext cx="136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4 dicembre 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C61402-182E-1B5F-DD3E-147EBAB506D0}"/>
              </a:ext>
            </a:extLst>
          </p:cNvPr>
          <p:cNvSpPr txBox="1"/>
          <p:nvPr userDrawn="1"/>
        </p:nvSpPr>
        <p:spPr>
          <a:xfrm>
            <a:off x="5343021" y="4644512"/>
            <a:ext cx="264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+mj-lt"/>
              </a:rPr>
              <a:t>Sala delle Polveri – Mole Vanvitelliana - Ancona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460186-839F-8A9B-2315-0C77159EF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02309"/>
            <a:ext cx="3006227" cy="928096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C65A19-D4C3-CFBC-AF13-DDD96DB2C3FD}"/>
              </a:ext>
            </a:extLst>
          </p:cNvPr>
          <p:cNvCxnSpPr/>
          <p:nvPr userDrawn="1"/>
        </p:nvCxnSpPr>
        <p:spPr>
          <a:xfrm>
            <a:off x="263525" y="1337188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immagine 3">
            <a:extLst>
              <a:ext uri="{FF2B5EF4-FFF2-40B4-BE49-F238E27FC236}">
                <a16:creationId xmlns:a16="http://schemas.microsoft.com/office/drawing/2014/main" id="{45246A9D-EB3E-5C42-08C0-83D7B097D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5" y="1661653"/>
            <a:ext cx="11377869" cy="421051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Titolo 4">
            <a:extLst>
              <a:ext uri="{FF2B5EF4-FFF2-40B4-BE49-F238E27FC236}">
                <a16:creationId xmlns:a16="http://schemas.microsoft.com/office/drawing/2014/main" id="{A3BEFF93-9670-C0C7-968B-103B13809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264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IMMAGINE +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1CFBEF-1520-1156-A752-3C2895342D16}"/>
              </a:ext>
            </a:extLst>
          </p:cNvPr>
          <p:cNvSpPr txBox="1"/>
          <p:nvPr userDrawn="1"/>
        </p:nvSpPr>
        <p:spPr>
          <a:xfrm>
            <a:off x="1686560" y="4354647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COMITATO DI SORVEGLIANZA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POR FSE+ MARCHE 2021-2027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309B6C-462F-121F-FD04-B2895CE60BCE}"/>
              </a:ext>
            </a:extLst>
          </p:cNvPr>
          <p:cNvSpPr txBox="1"/>
          <p:nvPr userDrawn="1"/>
        </p:nvSpPr>
        <p:spPr>
          <a:xfrm>
            <a:off x="4041335" y="4354647"/>
            <a:ext cx="132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Riunione 2023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DAB059-2DB0-6C19-3591-AEE96092017E}"/>
              </a:ext>
            </a:extLst>
          </p:cNvPr>
          <p:cNvSpPr txBox="1"/>
          <p:nvPr userDrawn="1"/>
        </p:nvSpPr>
        <p:spPr>
          <a:xfrm>
            <a:off x="4028948" y="4634685"/>
            <a:ext cx="136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4 dicembre 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C61402-182E-1B5F-DD3E-147EBAB506D0}"/>
              </a:ext>
            </a:extLst>
          </p:cNvPr>
          <p:cNvSpPr txBox="1"/>
          <p:nvPr userDrawn="1"/>
        </p:nvSpPr>
        <p:spPr>
          <a:xfrm>
            <a:off x="5343021" y="4644512"/>
            <a:ext cx="264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+mj-lt"/>
              </a:rPr>
              <a:t>Sala delle Polveri – Mole Vanvitelliana - Ancona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0DFF3F8-92B7-AA14-BA20-2A76179D4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8597" y="1661653"/>
            <a:ext cx="5551927" cy="42105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FAC53F6-E630-2A77-0118-5AD9FBBE98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5" y="1661653"/>
            <a:ext cx="5675313" cy="421051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CE44789-693D-A4EF-43C6-9C2E19F76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02309"/>
            <a:ext cx="3006227" cy="928096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6BDAA8F-2CA2-17D5-F657-16B590CA8030}"/>
              </a:ext>
            </a:extLst>
          </p:cNvPr>
          <p:cNvCxnSpPr/>
          <p:nvPr userDrawn="1"/>
        </p:nvCxnSpPr>
        <p:spPr>
          <a:xfrm>
            <a:off x="263525" y="1337188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id="{7E72D6CF-1959-9C7F-C31A-626463BC0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66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risorsa multimediale 3">
            <a:extLst>
              <a:ext uri="{FF2B5EF4-FFF2-40B4-BE49-F238E27FC236}">
                <a16:creationId xmlns:a16="http://schemas.microsoft.com/office/drawing/2014/main" id="{A1FD4CE3-0DE0-8C22-4CC0-85EA2BB4A2C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63794" y="1543972"/>
            <a:ext cx="11413869" cy="426191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95F2045-36CD-AB1E-355F-787983455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02309"/>
            <a:ext cx="3006227" cy="928096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62091FF2-CA62-C8FE-276B-713369E08205}"/>
              </a:ext>
            </a:extLst>
          </p:cNvPr>
          <p:cNvCxnSpPr/>
          <p:nvPr userDrawn="1"/>
        </p:nvCxnSpPr>
        <p:spPr>
          <a:xfrm>
            <a:off x="263525" y="1337188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4">
            <a:extLst>
              <a:ext uri="{FF2B5EF4-FFF2-40B4-BE49-F238E27FC236}">
                <a16:creationId xmlns:a16="http://schemas.microsoft.com/office/drawing/2014/main" id="{8B6BD458-3C73-C845-67E5-EC5024F83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255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GRAFICO +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1CFBEF-1520-1156-A752-3C2895342D16}"/>
              </a:ext>
            </a:extLst>
          </p:cNvPr>
          <p:cNvSpPr txBox="1"/>
          <p:nvPr userDrawn="1"/>
        </p:nvSpPr>
        <p:spPr>
          <a:xfrm>
            <a:off x="1686560" y="4354647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COMITATO DI SORVEGLIANZA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POR FSE+ MARCHE 2021-2027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309B6C-462F-121F-FD04-B2895CE60BCE}"/>
              </a:ext>
            </a:extLst>
          </p:cNvPr>
          <p:cNvSpPr txBox="1"/>
          <p:nvPr userDrawn="1"/>
        </p:nvSpPr>
        <p:spPr>
          <a:xfrm>
            <a:off x="4041335" y="4354647"/>
            <a:ext cx="132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Riunione 2023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DAB059-2DB0-6C19-3591-AEE96092017E}"/>
              </a:ext>
            </a:extLst>
          </p:cNvPr>
          <p:cNvSpPr txBox="1"/>
          <p:nvPr userDrawn="1"/>
        </p:nvSpPr>
        <p:spPr>
          <a:xfrm>
            <a:off x="4028948" y="4634685"/>
            <a:ext cx="136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4 dicembre 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C61402-182E-1B5F-DD3E-147EBAB506D0}"/>
              </a:ext>
            </a:extLst>
          </p:cNvPr>
          <p:cNvSpPr txBox="1"/>
          <p:nvPr userDrawn="1"/>
        </p:nvSpPr>
        <p:spPr>
          <a:xfrm>
            <a:off x="5343021" y="4644512"/>
            <a:ext cx="264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+mj-lt"/>
              </a:rPr>
              <a:t>Sala delle Polveri – Mole Vanvitelliana - Ancona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0DFF3F8-92B7-AA14-BA20-2A76179D4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8597" y="1543972"/>
            <a:ext cx="5551927" cy="43281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grafico 5">
            <a:extLst>
              <a:ext uri="{FF2B5EF4-FFF2-40B4-BE49-F238E27FC236}">
                <a16:creationId xmlns:a16="http://schemas.microsoft.com/office/drawing/2014/main" id="{4124B6F2-8453-33E8-047C-CE32790B499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263525" y="1543972"/>
            <a:ext cx="5734152" cy="4328191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360AB09-56CD-813F-1FC1-AA57F7E58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02309"/>
            <a:ext cx="3006227" cy="928096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93278B6C-3F5C-1B49-65BE-B2234E511088}"/>
              </a:ext>
            </a:extLst>
          </p:cNvPr>
          <p:cNvCxnSpPr/>
          <p:nvPr userDrawn="1"/>
        </p:nvCxnSpPr>
        <p:spPr>
          <a:xfrm>
            <a:off x="263525" y="1337188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4">
            <a:extLst>
              <a:ext uri="{FF2B5EF4-FFF2-40B4-BE49-F238E27FC236}">
                <a16:creationId xmlns:a16="http://schemas.microsoft.com/office/drawing/2014/main" id="{CFFDE379-A353-068F-AF08-DB2A77A6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83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ABELLA +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1CFBEF-1520-1156-A752-3C2895342D16}"/>
              </a:ext>
            </a:extLst>
          </p:cNvPr>
          <p:cNvSpPr txBox="1"/>
          <p:nvPr userDrawn="1"/>
        </p:nvSpPr>
        <p:spPr>
          <a:xfrm>
            <a:off x="1686560" y="4364479"/>
            <a:ext cx="23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COMITATO DI SORVEGLIANZA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POR FSE+ MARCHE 2021-2027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309B6C-462F-121F-FD04-B2895CE60BCE}"/>
              </a:ext>
            </a:extLst>
          </p:cNvPr>
          <p:cNvSpPr txBox="1"/>
          <p:nvPr userDrawn="1"/>
        </p:nvSpPr>
        <p:spPr>
          <a:xfrm>
            <a:off x="4041335" y="4364479"/>
            <a:ext cx="132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Riunione 2023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DAB059-2DB0-6C19-3591-AEE96092017E}"/>
              </a:ext>
            </a:extLst>
          </p:cNvPr>
          <p:cNvSpPr txBox="1"/>
          <p:nvPr userDrawn="1"/>
        </p:nvSpPr>
        <p:spPr>
          <a:xfrm>
            <a:off x="4028948" y="4644517"/>
            <a:ext cx="136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4 dicembre 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C61402-182E-1B5F-DD3E-147EBAB506D0}"/>
              </a:ext>
            </a:extLst>
          </p:cNvPr>
          <p:cNvSpPr txBox="1"/>
          <p:nvPr userDrawn="1"/>
        </p:nvSpPr>
        <p:spPr>
          <a:xfrm>
            <a:off x="5343021" y="4654344"/>
            <a:ext cx="2645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+mj-lt"/>
              </a:rPr>
              <a:t>Sala delle Polveri – Mole Vanvitelliana - Ancona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3B7E89D0-D5FE-A480-68F3-15F4F5EA30A6}"/>
              </a:ext>
            </a:extLst>
          </p:cNvPr>
          <p:cNvCxnSpPr/>
          <p:nvPr userDrawn="1"/>
        </p:nvCxnSpPr>
        <p:spPr>
          <a:xfrm>
            <a:off x="263525" y="1347020"/>
            <a:ext cx="1146943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0DFF3F8-92B7-AA14-BA20-2A76179D4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8597" y="1543972"/>
            <a:ext cx="5551927" cy="43281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abella 3">
            <a:extLst>
              <a:ext uri="{FF2B5EF4-FFF2-40B4-BE49-F238E27FC236}">
                <a16:creationId xmlns:a16="http://schemas.microsoft.com/office/drawing/2014/main" id="{EDBA2FEB-8C5C-F3F1-1A4E-5A03F6FE47C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63525" y="1543972"/>
            <a:ext cx="5619750" cy="4328191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4453702-A882-B07D-3BB5-E5B45F660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22248" y="212141"/>
            <a:ext cx="3006227" cy="928096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C8370C04-9FC3-76CE-BC97-3E91373AF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740582"/>
            <a:ext cx="8282383" cy="39965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6187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il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57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EE0254-AD2F-9C4C-4077-B8AF3A279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138"/>
          <a:stretch/>
        </p:blipFill>
        <p:spPr>
          <a:xfrm>
            <a:off x="4487691" y="5839255"/>
            <a:ext cx="7440784" cy="92279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0C6DF0E-D224-9CF4-A285-5EC021C74048}"/>
              </a:ext>
            </a:extLst>
          </p:cNvPr>
          <p:cNvSpPr/>
          <p:nvPr userDrawn="1"/>
        </p:nvSpPr>
        <p:spPr>
          <a:xfrm>
            <a:off x="0" y="6155473"/>
            <a:ext cx="3797085" cy="468351"/>
          </a:xfrm>
          <a:prstGeom prst="rect">
            <a:avLst/>
          </a:prstGeom>
          <a:solidFill>
            <a:srgbClr val="003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r>
              <a:rPr lang="it-IT" sz="2000"/>
              <a:t>LE OPPORTUNITÀ DEL FSE+</a:t>
            </a:r>
          </a:p>
        </p:txBody>
      </p:sp>
    </p:spTree>
    <p:extLst>
      <p:ext uri="{BB962C8B-B14F-4D97-AF65-F5344CB8AC3E}">
        <p14:creationId xmlns:p14="http://schemas.microsoft.com/office/powerpoint/2010/main" val="30507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53" r:id="rId4"/>
    <p:sldLayoutId id="2147483662" r:id="rId5"/>
    <p:sldLayoutId id="2147483661" r:id="rId6"/>
    <p:sldLayoutId id="2147483654" r:id="rId7"/>
    <p:sldLayoutId id="2147483663" r:id="rId8"/>
    <p:sldLayoutId id="2147483664" r:id="rId9"/>
    <p:sldLayoutId id="2147483649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B8A6A0-6A22-CD3A-CABB-7ACF92CB7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4289" y="2449599"/>
            <a:ext cx="7917712" cy="1405908"/>
          </a:xfrm>
        </p:spPr>
        <p:txBody>
          <a:bodyPr/>
          <a:lstStyle/>
          <a:p>
            <a:pPr algn="r"/>
            <a:r>
              <a:rPr lang="it-IT" b="1" dirty="0"/>
              <a:t>Avviso pubblico per il sostegno alla realizzazione di progetti di innovazione sociale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3954A6-C6A3-0498-50A7-28FE344DA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24 febbraio, Ancona </a:t>
            </a:r>
          </a:p>
        </p:txBody>
      </p:sp>
    </p:spTree>
    <p:extLst>
      <p:ext uri="{BB962C8B-B14F-4D97-AF65-F5344CB8AC3E}">
        <p14:creationId xmlns:p14="http://schemas.microsoft.com/office/powerpoint/2010/main" val="18946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507FF-42EA-9B99-66EF-0BA0BCE7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9D12B-E293-9545-96F4-FA4E058B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 di finanziamento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32FEE2-EFD5-8882-34A8-30207F60B5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5247" y="2240390"/>
            <a:ext cx="8749553" cy="3183257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Il finanziamento viene erogato in </a:t>
            </a:r>
            <a:r>
              <a:rPr lang="it-IT" sz="1800" b="1" dirty="0"/>
              <a:t>tre tranche</a:t>
            </a:r>
            <a:r>
              <a:rPr lang="it-IT" sz="1800" dirty="0"/>
              <a:t>:</a:t>
            </a:r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sz="1800" dirty="0"/>
              <a:t>Prima tranche – </a:t>
            </a:r>
            <a:r>
              <a:rPr lang="it-IT" sz="1800" b="1" dirty="0"/>
              <a:t>45% del contributo assegnato, </a:t>
            </a:r>
            <a:r>
              <a:rPr lang="it-IT" sz="1800" dirty="0"/>
              <a:t>erogato dopo la comunicazione di avvio delle attività, dietro presentazione di polizza fidejussoria. </a:t>
            </a:r>
            <a:endParaRPr lang="it-IT" sz="1800" b="1" dirty="0"/>
          </a:p>
          <a:p>
            <a:pPr algn="just"/>
            <a:r>
              <a:rPr lang="it-IT" sz="1800" dirty="0"/>
              <a:t>Seconda tranche </a:t>
            </a:r>
            <a:r>
              <a:rPr lang="it-IT" sz="1800" b="1" dirty="0"/>
              <a:t>– 45% del contributo assegnato, </a:t>
            </a:r>
            <a:r>
              <a:rPr lang="it-IT" sz="1800" dirty="0"/>
              <a:t>richiedibile dopo l’utilizzo di almeno l’80% della prima tranche, dietro presentazione di polizza fidejussoria. Il progetto deve essere in fase avanzata e aver completato almeno </a:t>
            </a:r>
            <a:r>
              <a:rPr lang="it-IT" sz="1800" b="1" dirty="0"/>
              <a:t>8 mesi di attività per la Linea 1 o 10 mesi di attività per la Linea 2 </a:t>
            </a:r>
          </a:p>
          <a:p>
            <a:pPr algn="just"/>
            <a:r>
              <a:rPr lang="it-IT" sz="1800" dirty="0"/>
              <a:t>Saldo finale </a:t>
            </a:r>
            <a:r>
              <a:rPr lang="it-IT" sz="1800" b="1" dirty="0"/>
              <a:t>– 10% del contributo assegnato, </a:t>
            </a:r>
            <a:r>
              <a:rPr lang="it-IT" sz="1800" dirty="0"/>
              <a:t>erogato alla conclusione del progetto.</a:t>
            </a:r>
          </a:p>
          <a:p>
            <a:pPr marL="0" indent="0" algn="just">
              <a:buNone/>
            </a:pPr>
            <a:endParaRPr lang="it-IT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8F1766-3607-8B39-1DCE-E8F18C675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41" y="2552411"/>
            <a:ext cx="1753177" cy="17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852C-3742-FD44-6772-4F99168D0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17F19-7768-A4AA-8A08-EB7ACC4B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Costi ammissibili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59915-7291-28C6-BC84-69AE97B5F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59307" y="1897568"/>
            <a:ext cx="9498170" cy="1688922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Il costo del progetto è calcolato secondo il modello </a:t>
            </a:r>
            <a:r>
              <a:rPr lang="it-IT" sz="1800" b="1" dirty="0"/>
              <a:t>“staff + 40%”, </a:t>
            </a:r>
            <a:r>
              <a:rPr lang="it-IT" sz="1800" dirty="0"/>
              <a:t>ovvero:</a:t>
            </a:r>
          </a:p>
          <a:p>
            <a:pPr algn="just"/>
            <a:r>
              <a:rPr lang="it-IT" sz="1800" dirty="0"/>
              <a:t> I costi ammissibili devono essere </a:t>
            </a:r>
            <a:r>
              <a:rPr lang="it-IT" sz="1800" b="1" dirty="0"/>
              <a:t>relativi al personale </a:t>
            </a:r>
            <a:r>
              <a:rPr lang="it-IT" sz="1800" dirty="0"/>
              <a:t>impiegato nella realizzazione del progetto.</a:t>
            </a:r>
          </a:p>
          <a:p>
            <a:pPr algn="just"/>
            <a:r>
              <a:rPr lang="it-IT" sz="1800" dirty="0"/>
              <a:t> Il contributo sarà determinato aggiungendo un tasso forfettario del </a:t>
            </a:r>
            <a:r>
              <a:rPr lang="it-IT" sz="1800" b="1" dirty="0"/>
              <a:t>40% </a:t>
            </a:r>
            <a:r>
              <a:rPr lang="it-IT" sz="1800" dirty="0"/>
              <a:t> per coprire altre </a:t>
            </a:r>
            <a:r>
              <a:rPr lang="it-IT" sz="1800"/>
              <a:t>spese  </a:t>
            </a:r>
            <a:r>
              <a:rPr lang="it-IT" sz="1800" dirty="0"/>
              <a:t>(logistica, materiali, servizi).</a:t>
            </a:r>
          </a:p>
          <a:p>
            <a:pPr algn="just"/>
            <a:r>
              <a:rPr lang="it-IT" sz="1800" dirty="0"/>
              <a:t>Il personale esterno deve essere contrattualizzato rispettando i massimali di costo previsti.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A2E1A9-93FD-DB56-BDA1-F5CD8B95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10" y="1985355"/>
            <a:ext cx="1292553" cy="1309710"/>
          </a:xfrm>
          <a:prstGeom prst="rect">
            <a:avLst/>
          </a:prstGeom>
        </p:spPr>
      </p:pic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2E8CE02E-C717-6631-8EF4-8AAEC80AA548}"/>
              </a:ext>
            </a:extLst>
          </p:cNvPr>
          <p:cNvSpPr txBox="1">
            <a:spLocks/>
          </p:cNvSpPr>
          <p:nvPr/>
        </p:nvSpPr>
        <p:spPr>
          <a:xfrm>
            <a:off x="451267" y="3931309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1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FEF0DA93-E1CE-3D17-671B-6C89E0521BD4}"/>
              </a:ext>
            </a:extLst>
          </p:cNvPr>
          <p:cNvSpPr txBox="1">
            <a:spLocks/>
          </p:cNvSpPr>
          <p:nvPr/>
        </p:nvSpPr>
        <p:spPr>
          <a:xfrm>
            <a:off x="6096000" y="3931309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2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47E0DC-B98E-A9AE-6C5A-46220F60A8D8}"/>
              </a:ext>
            </a:extLst>
          </p:cNvPr>
          <p:cNvSpPr txBox="1"/>
          <p:nvPr/>
        </p:nvSpPr>
        <p:spPr>
          <a:xfrm>
            <a:off x="6019802" y="4387714"/>
            <a:ext cx="5703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effectLst/>
              </a:rPr>
              <a:t>Il </a:t>
            </a:r>
            <a:r>
              <a:rPr lang="it-IT" sz="1600" b="1" dirty="0">
                <a:solidFill>
                  <a:srgbClr val="000000"/>
                </a:solidFill>
                <a:effectLst/>
              </a:rPr>
              <a:t>costo orario del personale interno </a:t>
            </a:r>
            <a:r>
              <a:rPr lang="it-IT" sz="1600" dirty="0">
                <a:solidFill>
                  <a:srgbClr val="000000"/>
                </a:solidFill>
                <a:effectLst/>
              </a:rPr>
              <a:t>verrà quantificato dividendo il costo lordo annuo per 1.720 ore nel caso di lavoro a tempo pieno, o per la corrispondente quota proporzionale a 1.720 nel caso di lavoro a tempo parziale.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3CA609-C6D4-86CE-B3A5-2EB62045D52B}"/>
              </a:ext>
            </a:extLst>
          </p:cNvPr>
          <p:cNvSpPr txBox="1"/>
          <p:nvPr/>
        </p:nvSpPr>
        <p:spPr>
          <a:xfrm>
            <a:off x="451267" y="4431608"/>
            <a:ext cx="5150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effectLst/>
              </a:rPr>
              <a:t>Il </a:t>
            </a:r>
            <a:r>
              <a:rPr lang="it-IT" sz="1600" b="1" dirty="0">
                <a:solidFill>
                  <a:srgbClr val="000000"/>
                </a:solidFill>
                <a:effectLst/>
              </a:rPr>
              <a:t>costo del personale interno </a:t>
            </a:r>
            <a:r>
              <a:rPr lang="it-IT" sz="1600" dirty="0">
                <a:solidFill>
                  <a:srgbClr val="000000"/>
                </a:solidFill>
                <a:effectLst/>
              </a:rPr>
              <a:t>è fissato sulla base delle tabelle retributive previste dal CCNL di riferimento, come definito con DDD 119/PRCN/2024 </a:t>
            </a:r>
          </a:p>
        </p:txBody>
      </p:sp>
    </p:spTree>
    <p:extLst>
      <p:ext uri="{BB962C8B-B14F-4D97-AF65-F5344CB8AC3E}">
        <p14:creationId xmlns:p14="http://schemas.microsoft.com/office/powerpoint/2010/main" val="21973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DBB7-B2AC-84C3-B595-D49D97958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C91DA-2E0D-6D87-D42E-65FA7D2E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Revoca del finanziamento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828DA-869A-5922-BFB0-16724B6BAE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6527" y="1785069"/>
            <a:ext cx="11485562" cy="2919561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/>
              <a:t>La Regione Marche può </a:t>
            </a:r>
            <a:r>
              <a:rPr lang="it-IT" sz="1600" b="1" dirty="0"/>
              <a:t>revocare il finanziamento nei casi previsti all’art. 17 dell’Avviso, </a:t>
            </a:r>
            <a:r>
              <a:rPr lang="it-IT" sz="1600" dirty="0"/>
              <a:t>tra cui:</a:t>
            </a:r>
          </a:p>
          <a:p>
            <a:pPr algn="just"/>
            <a:r>
              <a:rPr lang="it-IT" sz="1600" dirty="0"/>
              <a:t>Mancato rispetto dei tempi di avvio o conclusione del progetto, salvo proroghe.</a:t>
            </a:r>
          </a:p>
          <a:p>
            <a:pPr algn="just"/>
            <a:r>
              <a:rPr lang="it-IT" sz="1600" dirty="0"/>
              <a:t>Mancata presentazione della documentazione richiesta nei tempi previsti.</a:t>
            </a:r>
          </a:p>
          <a:p>
            <a:pPr algn="just"/>
            <a:r>
              <a:rPr lang="it-IT" sz="1600" dirty="0"/>
              <a:t>Modifiche sostanziali non autorizzate rispetto al progetto approvato.</a:t>
            </a:r>
          </a:p>
          <a:p>
            <a:pPr algn="just"/>
            <a:r>
              <a:rPr lang="it-IT" sz="1600" dirty="0"/>
              <a:t>Utilizzo improprio del finanziamento o mancata realizzazione delle attività.</a:t>
            </a:r>
          </a:p>
          <a:p>
            <a:pPr algn="just"/>
            <a:r>
              <a:rPr lang="it-IT" sz="1600" dirty="0"/>
              <a:t>Violazioni delle regole di rendicontazione o dichiarazioni false.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</a:rPr>
              <a:t>P</a:t>
            </a:r>
            <a:r>
              <a:rPr lang="it-IT" sz="1600" b="0" i="0" u="none" strike="noStrike" baseline="0" dirty="0">
                <a:solidFill>
                  <a:srgbClr val="000000"/>
                </a:solidFill>
              </a:rPr>
              <a:t>erdita dei requisiti di partecipazione.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</a:rPr>
              <a:t>Rinuncia motivata al contributo concesso.</a:t>
            </a:r>
          </a:p>
          <a:p>
            <a:pPr marL="0" indent="0" algn="just">
              <a:buNone/>
            </a:pP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948219-E820-D594-CEE0-473EDD77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7" y="2286000"/>
            <a:ext cx="1917700" cy="191770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CCC2E57-B188-D02C-92E6-8C22D3003AAB}"/>
              </a:ext>
            </a:extLst>
          </p:cNvPr>
          <p:cNvSpPr txBox="1">
            <a:spLocks/>
          </p:cNvSpPr>
          <p:nvPr/>
        </p:nvSpPr>
        <p:spPr>
          <a:xfrm>
            <a:off x="263525" y="4852780"/>
            <a:ext cx="11280775" cy="993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/>
              <a:t>Se il progetto non raggiunge almeno il </a:t>
            </a:r>
            <a:r>
              <a:rPr lang="it-IT" sz="1600" b="1" dirty="0"/>
              <a:t>65% dei destinatari previsti</a:t>
            </a:r>
            <a:r>
              <a:rPr lang="it-IT" sz="1600" dirty="0"/>
              <a:t>, il finanziamento verrà </a:t>
            </a:r>
            <a:r>
              <a:rPr lang="it-IT" sz="1600" b="1" dirty="0"/>
              <a:t>revocato interamente</a:t>
            </a:r>
            <a:r>
              <a:rPr lang="it-IT" sz="1600" dirty="0"/>
              <a:t>. Se il numero di destinatari è compreso tra il </a:t>
            </a:r>
            <a:r>
              <a:rPr lang="it-IT" sz="1600" b="1" dirty="0"/>
              <a:t>66% e l’85%</a:t>
            </a:r>
            <a:r>
              <a:rPr lang="it-IT" sz="1600" dirty="0"/>
              <a:t>, verrà applicata una riduzione percentuale del contributo applicando una percentuale del </a:t>
            </a:r>
            <a:r>
              <a:rPr lang="it-IT" sz="1600" b="1" dirty="0"/>
              <a:t>3%.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/>
              <a:t>In caso di revoca, il beneficiario deve </a:t>
            </a:r>
            <a:r>
              <a:rPr lang="it-IT" sz="1600" b="1" dirty="0"/>
              <a:t>restituire le somme ricevute entro 30 giorni</a:t>
            </a:r>
            <a:r>
              <a:rPr lang="it-IT" sz="1600" dirty="0"/>
              <a:t>, altrimenti verranno avviate azioni di recupero.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632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6F7B0-009F-7F88-C31F-A9B44E5EC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00ADD-5E96-2DC9-4EAB-DA934F78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Responsabile e Termini del Procedimento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9585D8-05C8-9ED8-5D4B-A08C661419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3219" y="1589175"/>
            <a:ext cx="11485562" cy="1961745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Il Responsabile del Procedimento è </a:t>
            </a:r>
            <a:r>
              <a:rPr lang="it-IT" sz="1800" b="1" dirty="0"/>
              <a:t>Stefania Battistoni </a:t>
            </a:r>
          </a:p>
          <a:p>
            <a:pPr marL="0" indent="0" algn="just">
              <a:buNone/>
            </a:pPr>
            <a:r>
              <a:rPr lang="it-IT" sz="1800" dirty="0"/>
              <a:t>📧 stefania.battistoni@regione.marche.it</a:t>
            </a:r>
          </a:p>
          <a:p>
            <a:pPr marL="0" indent="0" algn="just">
              <a:buNone/>
            </a:pPr>
            <a:r>
              <a:rPr lang="it-IT" sz="1800" dirty="0"/>
              <a:t>📞 071.8063865.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Eventuali aggiornamenti sui termini procedimentali saranno comunicati sul sito della Regione Marche, a seguenti link:</a:t>
            </a:r>
          </a:p>
        </p:txBody>
      </p:sp>
      <p:pic>
        <p:nvPicPr>
          <p:cNvPr id="4" name="Immagine 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26C10AF-5FF1-9A7B-4A49-4495C18D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48" y="1124997"/>
            <a:ext cx="5486400" cy="6858000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23E705C-0875-CF0B-3992-1B91E50DDDA2}"/>
              </a:ext>
            </a:extLst>
          </p:cNvPr>
          <p:cNvSpPr txBox="1">
            <a:spLocks/>
          </p:cNvSpPr>
          <p:nvPr/>
        </p:nvSpPr>
        <p:spPr>
          <a:xfrm>
            <a:off x="1284226" y="4431719"/>
            <a:ext cx="2095700" cy="39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/>
              <a:t>Linea di Intervento 1</a:t>
            </a:r>
            <a:endParaRPr lang="it-IT" sz="1600" b="1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E067D79-A312-76C6-F619-34E2CC10FDE7}"/>
              </a:ext>
            </a:extLst>
          </p:cNvPr>
          <p:cNvSpPr txBox="1">
            <a:spLocks/>
          </p:cNvSpPr>
          <p:nvPr/>
        </p:nvSpPr>
        <p:spPr>
          <a:xfrm>
            <a:off x="8812074" y="4354169"/>
            <a:ext cx="2095700" cy="39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600" dirty="0"/>
              <a:t>Linea di Intervento 2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6375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8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3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532CB-C6B0-1AC3-830C-BF4E36B9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730750"/>
            <a:ext cx="8282383" cy="39965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Finalità e tipologia di intervento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DAA5CB-4F4A-5ADD-86A4-D7A7E6902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9564" y="1774869"/>
            <a:ext cx="8617527" cy="2960724"/>
          </a:xfrm>
        </p:spPr>
        <p:txBody>
          <a:bodyPr/>
          <a:lstStyle/>
          <a:p>
            <a:pPr marL="0" indent="0"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L'Avviso Pubblico per il sostegno alla realizzazione di progetti di innovazione sociale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 si divide in </a:t>
            </a:r>
            <a:r>
              <a:rPr lang="it-IT" sz="1600" i="1" u="none" strike="noStrike" dirty="0">
                <a:solidFill>
                  <a:srgbClr val="000000"/>
                </a:solidFill>
                <a:effectLst/>
              </a:rPr>
              <a:t>due linee di intervento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 perché si rivolge a soggetti con caratteristiche diverse e finanzia progetti con modalità specifiche.</a:t>
            </a:r>
            <a:br>
              <a:rPr lang="it-IT" sz="1600" b="0" i="0" u="none" strike="noStrike" dirty="0">
                <a:solidFill>
                  <a:srgbClr val="000000"/>
                </a:solidFill>
                <a:effectLst/>
              </a:rPr>
            </a:br>
            <a:br>
              <a:rPr lang="it-IT" sz="1800" dirty="0"/>
            </a:b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Entrambi gli avvisi hanno l'obiettivo di sostenere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progetti di innovazione sociale </a:t>
            </a: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promossi dagli Enti del Terzo Settore, in particolare, per la Linea di Intervento 1, dalle Imprese Sociali.</a:t>
            </a:r>
            <a:br>
              <a:rPr lang="it-IT" sz="1600" i="0" u="none" strike="noStrike" dirty="0">
                <a:solidFill>
                  <a:srgbClr val="000000"/>
                </a:solidFill>
                <a:effectLst/>
              </a:rPr>
            </a:br>
            <a:br>
              <a:rPr lang="it-IT" sz="1600" i="0" u="none" strike="noStrike" dirty="0">
                <a:solidFill>
                  <a:srgbClr val="000000"/>
                </a:solidFill>
                <a:effectLst/>
              </a:rPr>
            </a:b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Favorire l’inclusione e partecipazione con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soluzioni innovative e sostenibili</a:t>
            </a: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, sperimentando nuovi servizi, metodi e modelli organizzativi per favorire autonomia e partecipazione nella comunità.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9CC5F9-73F0-D38E-0695-59410C3F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0" y="2858183"/>
            <a:ext cx="1738863" cy="17388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9A7E00-13B6-1DDE-D072-F7588A90AEE3}"/>
              </a:ext>
            </a:extLst>
          </p:cNvPr>
          <p:cNvSpPr txBox="1"/>
          <p:nvPr/>
        </p:nvSpPr>
        <p:spPr>
          <a:xfrm>
            <a:off x="3089564" y="4366261"/>
            <a:ext cx="4457130" cy="738664"/>
          </a:xfrm>
          <a:prstGeom prst="rect">
            <a:avLst/>
          </a:prstGeom>
          <a:noFill/>
          <a:ln w="28575">
            <a:solidFill>
              <a:srgbClr val="E52D77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i="0" u="none" strike="noStrike" dirty="0">
                <a:solidFill>
                  <a:srgbClr val="000000"/>
                </a:solidFill>
                <a:effectLst/>
              </a:rPr>
              <a:t>Un unico obiettivo, 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ma due percorsi distinti: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</a:rPr>
              <a:t>Linea di Intervento 1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</a:rPr>
              <a:t> (</a:t>
            </a:r>
            <a:r>
              <a:rPr lang="it-IT" sz="1400" dirty="0"/>
              <a:t>Budget totale: </a:t>
            </a:r>
            <a:r>
              <a:rPr lang="it-IT" sz="1400" b="1" dirty="0"/>
              <a:t>3 milioni </a:t>
            </a:r>
            <a:r>
              <a:rPr lang="it-IT" sz="1400" dirty="0"/>
              <a:t>di euro)</a:t>
            </a:r>
            <a:endParaRPr lang="it-IT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</a:rPr>
              <a:t>Linea di Intervento 2 (</a:t>
            </a:r>
            <a:r>
              <a:rPr lang="it-IT" sz="1400" dirty="0"/>
              <a:t>Budget totale: </a:t>
            </a:r>
            <a:r>
              <a:rPr lang="it-IT" sz="1400" b="1" dirty="0"/>
              <a:t>5 milioni </a:t>
            </a:r>
            <a:r>
              <a:rPr lang="it-IT" sz="1400" dirty="0"/>
              <a:t>di euro</a:t>
            </a:r>
            <a:r>
              <a:rPr lang="it-IT" sz="1400" b="0" i="0" u="none" strike="noStrike" dirty="0">
                <a:effectLst/>
              </a:rPr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372DB-A093-516F-5182-61FD3C55F599}"/>
              </a:ext>
            </a:extLst>
          </p:cNvPr>
          <p:cNvSpPr txBox="1"/>
          <p:nvPr/>
        </p:nvSpPr>
        <p:spPr>
          <a:xfrm>
            <a:off x="8153795" y="4566316"/>
            <a:ext cx="3414532" cy="338554"/>
          </a:xfrm>
          <a:prstGeom prst="rect">
            <a:avLst/>
          </a:prstGeom>
          <a:solidFill>
            <a:srgbClr val="E52D77"/>
          </a:solidFill>
          <a:ln w="28575">
            <a:solidFill>
              <a:srgbClr val="E52D77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i="0" u="none" strike="noStrike" dirty="0">
                <a:solidFill>
                  <a:schemeClr val="bg1"/>
                </a:solidFill>
                <a:effectLst/>
              </a:rPr>
              <a:t>Investimento totale di 8 milioni di euro</a:t>
            </a:r>
            <a:endParaRPr lang="it-IT" sz="1600" b="0" i="0" u="none" strike="noStrike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610AFF6-B8D7-012C-BB43-27D7AB983F51}"/>
              </a:ext>
            </a:extLst>
          </p:cNvPr>
          <p:cNvCxnSpPr/>
          <p:nvPr/>
        </p:nvCxnSpPr>
        <p:spPr>
          <a:xfrm>
            <a:off x="7697165" y="4735593"/>
            <a:ext cx="300941" cy="0"/>
          </a:xfrm>
          <a:prstGeom prst="straightConnector1">
            <a:avLst/>
          </a:prstGeom>
          <a:ln>
            <a:solidFill>
              <a:srgbClr val="E52D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5726777-B7D4-B00E-6181-BD4BF70E7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944" y="2511706"/>
            <a:ext cx="11188425" cy="2870522"/>
          </a:xfr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Prevenzione e supporto alla fragilità</a:t>
            </a: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: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servizi per anticipare e affrontare situazioni di bisogno, inclusi aiuti a persone svantaggiate e attività di socializzazione.</a:t>
            </a:r>
            <a:endParaRPr lang="it-IT" sz="1600" b="0" i="0" u="none" strike="noStrike" dirty="0">
              <a:solidFill>
                <a:schemeClr val="bg1"/>
              </a:solidFill>
              <a:effectLst/>
            </a:endParaRP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Contrasto alla marginalità ed esclusione sociale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: iniziative per migliorare le condizioni di minori e giovani in contesti difficili, coinvolgendo attori del territorio.</a:t>
            </a: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Inclusione sociale per persone con disabilità e non autosufficienti</a:t>
            </a: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: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 sviluppo di competenze, socializzazione e percorsi di autonomia.</a:t>
            </a:r>
            <a:endParaRPr lang="it-IT" sz="1200" b="0" i="0" u="none" strike="noStrike" dirty="0">
              <a:solidFill>
                <a:schemeClr val="bg1"/>
              </a:solidFill>
              <a:effectLst/>
            </a:endParaRP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Integrazione ed educazione inclusiva</a:t>
            </a:r>
            <a:r>
              <a:rPr lang="it-IT" sz="18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laboratori culturali, creativi e intergenerazionali per favorire la coesione sociale.</a:t>
            </a: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Supporto ai giovani contro la povertà educativa</a:t>
            </a: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attività educative extra-scolastiche per sviluppare competenze cognitive e sociali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Pari opportunità ed emancipazione</a:t>
            </a: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percorsi per rafforzare digital e soft skills, in particolare per le donne.</a:t>
            </a:r>
            <a:endParaRPr lang="it-IT" sz="1200" b="0" i="0" u="none" strike="noStrike" dirty="0">
              <a:solidFill>
                <a:schemeClr val="bg1"/>
              </a:solidFill>
              <a:effectLst/>
            </a:endParaRP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chemeClr val="bg1"/>
                </a:solidFill>
                <a:effectLst/>
              </a:rPr>
              <a:t>✅ </a:t>
            </a:r>
            <a:r>
              <a:rPr lang="it-IT" sz="1600" b="1" i="0" u="none" strike="noStrike" dirty="0">
                <a:solidFill>
                  <a:schemeClr val="bg1"/>
                </a:solidFill>
                <a:effectLst/>
              </a:rPr>
              <a:t>Empowerment per soggetti vulnerabili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it-IT" sz="1400" b="0" i="0" u="none" strike="noStrike" dirty="0">
                <a:solidFill>
                  <a:schemeClr val="bg1"/>
                </a:solidFill>
                <a:effectLst/>
              </a:rPr>
              <a:t>recupero di competenze di base per favorire l’autonomia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8FCF43-40A5-1499-AB9F-CE54590FA9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5" y="1650695"/>
            <a:ext cx="11358844" cy="468704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/>
              <a:t>Le aree di intervento si concentrano su vari </a:t>
            </a:r>
            <a:r>
              <a:rPr lang="it-IT" sz="1600" b="1" dirty="0"/>
              <a:t>ambiti del welfare e dell’inclusione sociale</a:t>
            </a:r>
            <a:r>
              <a:rPr lang="it-IT" sz="1600" dirty="0"/>
              <a:t>, sono in sintesi: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9752F1C-26D1-C47C-3AF9-40A0FC67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730750"/>
            <a:ext cx="8282383" cy="39965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Aree di Intervento </a:t>
            </a:r>
          </a:p>
        </p:txBody>
      </p:sp>
    </p:spTree>
    <p:extLst>
      <p:ext uri="{BB962C8B-B14F-4D97-AF65-F5344CB8AC3E}">
        <p14:creationId xmlns:p14="http://schemas.microsoft.com/office/powerpoint/2010/main" val="42014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23E77-434E-FE6F-E8CE-843581C9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Destinatari Finali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C87482-DD79-F958-4228-7374459B95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4716" y="1858907"/>
            <a:ext cx="7786424" cy="3468668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b="1" dirty="0"/>
              <a:t>Persone residenti o domiciliate nella Regione Marche</a:t>
            </a:r>
            <a:r>
              <a:rPr lang="it-IT" sz="1800" dirty="0"/>
              <a:t> nello specifico: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soggetti in condizione di vulnerabilità o fragilità;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disoccupati di lunga durata;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persone con disabilità;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soggetti a rischio di povertà o esclusione sociale;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donne; 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giovani a rischio di povertà educativa.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Le attività dovranno essere </a:t>
            </a:r>
            <a:r>
              <a:rPr lang="it-IT" sz="1800" b="1" dirty="0"/>
              <a:t>liberamente fruibili </a:t>
            </a:r>
            <a:r>
              <a:rPr lang="it-IT" sz="1800" dirty="0"/>
              <a:t>e </a:t>
            </a:r>
            <a:r>
              <a:rPr lang="it-IT" sz="1800" b="1" dirty="0"/>
              <a:t>gratuite</a:t>
            </a:r>
            <a:r>
              <a:rPr lang="it-IT" sz="1800" dirty="0"/>
              <a:t> per i destinatari.</a:t>
            </a:r>
            <a:endParaRPr lang="it-IT" sz="18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828CA7-6EB9-0AF9-EF44-9E032BB4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90" y="2689809"/>
            <a:ext cx="1806863" cy="18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FCF96-E4C5-A2DF-FFFA-C901F8614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3BDBE4-791E-DDC0-0CF4-880B6FF9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Durata dei Progetti e Proroga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79AD1-A250-2E49-F8CD-B71F5AF315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1308" y="2245566"/>
            <a:ext cx="5448299" cy="1300497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Ogni progetto deve essere completato </a:t>
            </a:r>
            <a:r>
              <a:rPr lang="it-IT" sz="1800" b="1" dirty="0"/>
              <a:t>entro 18 mesi </a:t>
            </a:r>
            <a:r>
              <a:rPr lang="it-IT" sz="1800" dirty="0"/>
              <a:t>dalla firma dell’Atto di adesione.</a:t>
            </a:r>
          </a:p>
          <a:p>
            <a:pPr marL="0" indent="0" algn="just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800" dirty="0"/>
              <a:t>Le attività devono essere avviate </a:t>
            </a:r>
            <a:r>
              <a:rPr lang="it-IT" sz="1800" b="1" dirty="0"/>
              <a:t>entro 60 giorni </a:t>
            </a:r>
            <a:r>
              <a:rPr lang="it-IT" sz="1800" dirty="0"/>
              <a:t>dalla sottoscrizione dell’Atto.</a:t>
            </a:r>
          </a:p>
          <a:p>
            <a:pPr marL="0" indent="0">
              <a:buNone/>
            </a:pPr>
            <a:br>
              <a:rPr lang="it-IT" sz="1800" dirty="0">
                <a:solidFill>
                  <a:srgbClr val="000000"/>
                </a:solidFill>
              </a:rPr>
            </a:br>
            <a:endParaRPr lang="it-IT" sz="1800" dirty="0"/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64117B5B-C332-F833-E217-D12A5A9E066E}"/>
              </a:ext>
            </a:extLst>
          </p:cNvPr>
          <p:cNvSpPr txBox="1">
            <a:spLocks/>
          </p:cNvSpPr>
          <p:nvPr/>
        </p:nvSpPr>
        <p:spPr>
          <a:xfrm>
            <a:off x="331308" y="1651972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1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7884AE9A-3FF8-56C2-F09F-53CFA77772DA}"/>
              </a:ext>
            </a:extLst>
          </p:cNvPr>
          <p:cNvSpPr txBox="1">
            <a:spLocks/>
          </p:cNvSpPr>
          <p:nvPr/>
        </p:nvSpPr>
        <p:spPr>
          <a:xfrm>
            <a:off x="6163783" y="1651972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2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D3E25C0-8D24-8FC1-3B5B-613A9B8C123C}"/>
              </a:ext>
            </a:extLst>
          </p:cNvPr>
          <p:cNvSpPr txBox="1">
            <a:spLocks/>
          </p:cNvSpPr>
          <p:nvPr/>
        </p:nvSpPr>
        <p:spPr>
          <a:xfrm>
            <a:off x="6163783" y="2245566"/>
            <a:ext cx="5448300" cy="1505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00000"/>
                </a:solidFill>
              </a:rPr>
              <a:t>✅ </a:t>
            </a:r>
            <a:r>
              <a:rPr lang="it-IT" sz="1800" dirty="0"/>
              <a:t>Ogni progetto deve essere completato </a:t>
            </a:r>
            <a:r>
              <a:rPr lang="it-IT" sz="1800" b="1" dirty="0"/>
              <a:t>entro 24 mesi </a:t>
            </a:r>
            <a:r>
              <a:rPr lang="it-IT" sz="1800" dirty="0"/>
              <a:t>dalla firma dell’Atto di adesione.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00000"/>
                </a:solidFill>
              </a:rPr>
              <a:t>✅ </a:t>
            </a:r>
            <a:r>
              <a:rPr lang="it-IT" sz="1800" dirty="0"/>
              <a:t>Le attività devono essere avviate </a:t>
            </a:r>
            <a:r>
              <a:rPr lang="it-IT" sz="1800" b="1" dirty="0"/>
              <a:t>entro 60 giorni </a:t>
            </a:r>
            <a:r>
              <a:rPr lang="it-IT" sz="1800" dirty="0"/>
              <a:t>dalla sottoscrizione dell’Atto.</a:t>
            </a:r>
          </a:p>
          <a:p>
            <a:pPr marL="0" indent="0" algn="just">
              <a:buNone/>
            </a:pPr>
            <a:br>
              <a:rPr lang="it-IT" sz="1600" dirty="0"/>
            </a:br>
            <a:br>
              <a:rPr lang="it-IT" sz="1600" dirty="0"/>
            </a:b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61F7912-B0F3-8839-7228-85C47F51066A}"/>
              </a:ext>
            </a:extLst>
          </p:cNvPr>
          <p:cNvSpPr txBox="1">
            <a:spLocks/>
          </p:cNvSpPr>
          <p:nvPr/>
        </p:nvSpPr>
        <p:spPr>
          <a:xfrm>
            <a:off x="452512" y="4162874"/>
            <a:ext cx="11339438" cy="1505554"/>
          </a:xfrm>
          <a:prstGeom prst="rect">
            <a:avLst/>
          </a:prstGeom>
          <a:ln w="28575">
            <a:solidFill>
              <a:srgbClr val="E52D7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dirty="0"/>
              <a:t>Per entrambe le Linee di Intervento è possibile richiedere una proroga, previa motivazione adeguata e approvazione della Regione Marche, </a:t>
            </a:r>
            <a:r>
              <a:rPr lang="it-IT" sz="1800" i="1" dirty="0"/>
              <a:t>almeno 10 giorni prima della scadenza prevista: </a:t>
            </a:r>
          </a:p>
          <a:p>
            <a:pPr algn="just"/>
            <a:r>
              <a:rPr lang="it-IT" sz="1800" dirty="0"/>
              <a:t>Avvio delle attività: proroga fino a </a:t>
            </a:r>
            <a:r>
              <a:rPr lang="it-IT" sz="1800" b="1" dirty="0"/>
              <a:t>30 giorni </a:t>
            </a:r>
            <a:r>
              <a:rPr lang="it-IT" sz="1800" dirty="0"/>
              <a:t>se giustificata.</a:t>
            </a:r>
          </a:p>
          <a:p>
            <a:pPr algn="just"/>
            <a:r>
              <a:rPr lang="it-IT" sz="1800" dirty="0"/>
              <a:t>Conclusione del progetto: proroga fino a </a:t>
            </a:r>
            <a:r>
              <a:rPr lang="it-IT" sz="1800" b="1" dirty="0"/>
              <a:t>60 giorni </a:t>
            </a:r>
            <a:r>
              <a:rPr lang="it-IT" sz="1800" dirty="0"/>
              <a:t>se motivata.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1800" b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dirty="0"/>
              <a:t> </a:t>
            </a:r>
          </a:p>
          <a:p>
            <a:pPr marL="0" indent="0" algn="just">
              <a:buNone/>
            </a:pPr>
            <a:br>
              <a:rPr lang="it-IT" sz="1600" dirty="0"/>
            </a:br>
            <a:br>
              <a:rPr lang="it-IT" sz="1600" dirty="0"/>
            </a:b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7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FA60E-C66B-72A5-81E9-8ABF94B4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14C49-DCCF-0199-CBF3-06743A5C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Soggetti ammissibili e Contributo per progetto</a:t>
            </a: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3ACB6F88-A038-D175-E864-525F3F6175E9}"/>
              </a:ext>
            </a:extLst>
          </p:cNvPr>
          <p:cNvSpPr txBox="1">
            <a:spLocks/>
          </p:cNvSpPr>
          <p:nvPr/>
        </p:nvSpPr>
        <p:spPr>
          <a:xfrm>
            <a:off x="331308" y="4773824"/>
            <a:ext cx="4781019" cy="557178"/>
          </a:xfrm>
          <a:prstGeom prst="rect">
            <a:avLst/>
          </a:prstGeom>
          <a:noFill/>
          <a:ln w="28575">
            <a:solidFill>
              <a:srgbClr val="E52D7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it-IT" sz="1600" b="1" dirty="0"/>
              <a:t>Contributo per progetto</a:t>
            </a:r>
            <a:r>
              <a:rPr lang="it-IT" sz="1600" dirty="0"/>
              <a:t>: min 50.000€, max 200.000€.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600" b="1" dirty="0"/>
              <a:t>Copertura:</a:t>
            </a:r>
            <a:r>
              <a:rPr lang="it-IT" sz="1600" dirty="0"/>
              <a:t> 100%, senza co-finanziamento.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96776302-6EB1-4C4B-F120-63235B23A5B9}"/>
              </a:ext>
            </a:extLst>
          </p:cNvPr>
          <p:cNvSpPr txBox="1">
            <a:spLocks/>
          </p:cNvSpPr>
          <p:nvPr/>
        </p:nvSpPr>
        <p:spPr>
          <a:xfrm>
            <a:off x="331308" y="1651972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1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AF24CB7B-2D54-7CA3-F604-778D62F2DBEC}"/>
              </a:ext>
            </a:extLst>
          </p:cNvPr>
          <p:cNvSpPr txBox="1">
            <a:spLocks/>
          </p:cNvSpPr>
          <p:nvPr/>
        </p:nvSpPr>
        <p:spPr>
          <a:xfrm>
            <a:off x="5837109" y="1647305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2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581A67-B503-31AF-A989-ACFB40B00621}"/>
              </a:ext>
            </a:extLst>
          </p:cNvPr>
          <p:cNvSpPr txBox="1"/>
          <p:nvPr/>
        </p:nvSpPr>
        <p:spPr>
          <a:xfrm>
            <a:off x="331308" y="2163707"/>
            <a:ext cx="4974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Possono presentare domanda,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forma singola o in forma associata in ATI; ATI costituende o costituite:</a:t>
            </a:r>
            <a:endParaRPr lang="it-IT" sz="1600" b="1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Imprese Sociali attive iscritte al RUNTS con sede nelle Marche.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Cooperative Sociali attive  iscritte al RUNTS con sede nelle Marche.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E08B4C-CF19-A19E-3896-B2F4EFAC3A0B}"/>
              </a:ext>
            </a:extLst>
          </p:cNvPr>
          <p:cNvSpPr txBox="1"/>
          <p:nvPr/>
        </p:nvSpPr>
        <p:spPr>
          <a:xfrm>
            <a:off x="5836743" y="2159040"/>
            <a:ext cx="60239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Possono presentare domanda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di contributo le reti di ETS costituite da: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Enti del Terzo Settore (ETS) iscritti al RUNTS e imprese sociali attive.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ONLUS in regime transitorio, iscritte all’anagrafe delle Organizzazioni non lucrative di utilità sociale (ONLUS), in attesa della piena operatività del RUNTS.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it-IT" sz="1600" dirty="0">
                <a:solidFill>
                  <a:srgbClr val="000000"/>
                </a:solidFill>
              </a:rPr>
              <a:t>✅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La rete deve essere composta da almeno tre ETS associati in (ATS)</a:t>
            </a:r>
          </a:p>
          <a:p>
            <a:pPr marL="0" indent="0" algn="l">
              <a:buNone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❌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Le imprese sociali, comprese le cooperative sociali, non devono costituire la maggioranza dei membri dell’ATS.</a:t>
            </a:r>
          </a:p>
        </p:txBody>
      </p:sp>
      <p:sp>
        <p:nvSpPr>
          <p:cNvPr id="14" name="Segnaposto testo 1">
            <a:extLst>
              <a:ext uri="{FF2B5EF4-FFF2-40B4-BE49-F238E27FC236}">
                <a16:creationId xmlns:a16="http://schemas.microsoft.com/office/drawing/2014/main" id="{BE68761E-C7A8-21F0-12AA-4B2EF9DFAF47}"/>
              </a:ext>
            </a:extLst>
          </p:cNvPr>
          <p:cNvSpPr txBox="1">
            <a:spLocks/>
          </p:cNvSpPr>
          <p:nvPr/>
        </p:nvSpPr>
        <p:spPr>
          <a:xfrm>
            <a:off x="5911197" y="4773823"/>
            <a:ext cx="4909204" cy="557179"/>
          </a:xfrm>
          <a:prstGeom prst="rect">
            <a:avLst/>
          </a:prstGeom>
          <a:noFill/>
          <a:ln w="28575">
            <a:solidFill>
              <a:srgbClr val="E52D7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it-IT" sz="1600" b="1" dirty="0"/>
              <a:t>Contributo per progetto</a:t>
            </a:r>
            <a:r>
              <a:rPr lang="it-IT" sz="1600" dirty="0"/>
              <a:t>: min 300.000€, max 800.000€.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/>
              <a:t>Copertura:</a:t>
            </a:r>
            <a:r>
              <a:rPr lang="it-IT" sz="1600" dirty="0"/>
              <a:t> 100%, senza co-finanziamento.</a:t>
            </a:r>
          </a:p>
        </p:txBody>
      </p:sp>
    </p:spTree>
    <p:extLst>
      <p:ext uri="{BB962C8B-B14F-4D97-AF65-F5344CB8AC3E}">
        <p14:creationId xmlns:p14="http://schemas.microsoft.com/office/powerpoint/2010/main" val="4195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411F-5377-3464-7CA1-BD6EA8BB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74371-C57C-12C2-942A-F108362D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 della Domanda e Inammissibilità 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8F9EA8D4-356B-A298-13F3-BBDEDB51FB4F}"/>
              </a:ext>
            </a:extLst>
          </p:cNvPr>
          <p:cNvSpPr txBox="1">
            <a:spLocks/>
          </p:cNvSpPr>
          <p:nvPr/>
        </p:nvSpPr>
        <p:spPr>
          <a:xfrm>
            <a:off x="1715733" y="2590270"/>
            <a:ext cx="2688983" cy="745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/>
              <a:t>Domande online su SIFORM2 entro </a:t>
            </a:r>
            <a:r>
              <a:rPr lang="it-IT" sz="1600" b="1" dirty="0"/>
              <a:t>il 31 marzo 2025.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489E5C95-4C28-F953-F6B0-D41DF277DBF6}"/>
              </a:ext>
            </a:extLst>
          </p:cNvPr>
          <p:cNvSpPr txBox="1">
            <a:spLocks/>
          </p:cNvSpPr>
          <p:nvPr/>
        </p:nvSpPr>
        <p:spPr>
          <a:xfrm>
            <a:off x="331308" y="1651972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1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8E39322B-460E-9C21-AD06-22D10A9C884F}"/>
              </a:ext>
            </a:extLst>
          </p:cNvPr>
          <p:cNvSpPr txBox="1">
            <a:spLocks/>
          </p:cNvSpPr>
          <p:nvPr/>
        </p:nvSpPr>
        <p:spPr>
          <a:xfrm>
            <a:off x="6141909" y="1661897"/>
            <a:ext cx="1908040" cy="290378"/>
          </a:xfrm>
          <a:prstGeom prst="rect">
            <a:avLst/>
          </a:prstGeom>
          <a:solidFill>
            <a:srgbClr val="E52D77"/>
          </a:solidFill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solidFill>
                  <a:schemeClr val="bg1"/>
                </a:solidFill>
              </a:rPr>
              <a:t>Linea di Intervento 2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BF3C7826-6B79-CBE2-E581-1BA68D54C265}"/>
              </a:ext>
            </a:extLst>
          </p:cNvPr>
          <p:cNvSpPr txBox="1">
            <a:spLocks/>
          </p:cNvSpPr>
          <p:nvPr/>
        </p:nvSpPr>
        <p:spPr>
          <a:xfrm>
            <a:off x="7555073" y="2541300"/>
            <a:ext cx="2688984" cy="7457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/>
              <a:t>Domande online su SIFORM2 entro </a:t>
            </a:r>
            <a:r>
              <a:rPr lang="it-IT" sz="1600" b="1" dirty="0"/>
              <a:t>il 14 aprile 2025.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A8E809-E281-00E6-3B61-76A3AFDDA143}"/>
              </a:ext>
            </a:extLst>
          </p:cNvPr>
          <p:cNvSpPr txBox="1"/>
          <p:nvPr/>
        </p:nvSpPr>
        <p:spPr>
          <a:xfrm>
            <a:off x="331308" y="3819694"/>
            <a:ext cx="11417347" cy="1815882"/>
          </a:xfrm>
          <a:prstGeom prst="rect">
            <a:avLst/>
          </a:prstGeom>
          <a:solidFill>
            <a:srgbClr val="E52D77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chemeClr val="bg1"/>
                </a:solidFill>
              </a:rPr>
              <a:t>Documenti obbligatori: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domanda di ammissione a finanziamento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dichiarazione dei legali rappresentanti dei singoli soggetti partecipanti all’ATI/ATS, diversi dal capofila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nel caso di ATI/ATS già costituite, copia dell’atto di costituzione regolarmente registrato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proposta progettuale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informativa sul trattamento dei dati personali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comunicazione del dato sulla “titolarità effettiva”, solo nel caso di imprese sociali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piano finanziario (da compilare su SIFORM2)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57C9922-E6F2-9A8C-B30F-60358F43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34" y="2432933"/>
            <a:ext cx="1024110" cy="10603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B530A42-E3CC-D5BE-D376-7D852016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61" y="2383963"/>
            <a:ext cx="1024110" cy="10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C7D3D-BC7C-407F-A723-49FB25D34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02ACD-6089-7EC6-E61A-DF7FD85C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Criteri di valutazione, approvazione e obblighi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91BE39-F9F6-1281-6803-E77DDFE010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3219" y="1573702"/>
            <a:ext cx="11485562" cy="4328334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/>
              <a:t>Per entrambe le linee di Intervento, i  progetti saranno valutati sulla base di diversi criteri, tra cui:</a:t>
            </a:r>
          </a:p>
          <a:p>
            <a:pPr marL="0" indent="0" algn="just">
              <a:buNone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✅</a:t>
            </a:r>
            <a:r>
              <a:rPr lang="it-IT" sz="1600" dirty="0"/>
              <a:t> il grado di affidabilità del progetto;</a:t>
            </a:r>
          </a:p>
          <a:p>
            <a:pPr marL="0" indent="0" algn="just">
              <a:buNone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it-IT" sz="1600" dirty="0"/>
              <a:t>il grado di innovatività del progetto; </a:t>
            </a:r>
          </a:p>
          <a:p>
            <a:pPr marL="0" indent="0" algn="just">
              <a:buNone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✅</a:t>
            </a:r>
            <a:r>
              <a:rPr lang="it-IT" sz="1600" dirty="0"/>
              <a:t> le competenze professionali degli operatori coinvolti; </a:t>
            </a:r>
          </a:p>
          <a:p>
            <a:pPr marL="0" indent="0" algn="just">
              <a:buNone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✅</a:t>
            </a:r>
            <a:r>
              <a:rPr lang="it-IT" sz="1600" dirty="0"/>
              <a:t> l’efficacia potenziale dell’intervento proposto rispetto alle finalità programmate;</a:t>
            </a:r>
          </a:p>
          <a:p>
            <a:pPr marL="0" indent="0" algn="just">
              <a:buNone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✅</a:t>
            </a:r>
            <a:r>
              <a:rPr lang="it-IT" sz="1600" dirty="0"/>
              <a:t> la numerosità dei destinatari coinvolti.</a:t>
            </a:r>
          </a:p>
          <a:p>
            <a:pPr marL="0" indent="0" algn="l">
              <a:buNone/>
            </a:pP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Al termine della selezione,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la graduatoria sarà pubblicata entro 60 giorni dalla chiusura del bando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sul BURM e sul sito della Regione Marche. I beneficiari devono:</a:t>
            </a:r>
          </a:p>
          <a:p>
            <a:pPr>
              <a:spcBef>
                <a:spcPts val="400"/>
              </a:spcBef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Accettare formalmente il contributo entro 30 giorni dalla comunicazione di ammissione.</a:t>
            </a:r>
          </a:p>
          <a:p>
            <a:pPr>
              <a:spcBef>
                <a:spcPts val="400"/>
              </a:spcBef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Firmare l’Atto di adesione entro 60 giorni dal ricevimento della comunicazione di ammissione a finanziamento.</a:t>
            </a:r>
          </a:p>
          <a:p>
            <a:pPr>
              <a:spcBef>
                <a:spcPts val="400"/>
              </a:spcBef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Avviare le attività entro 60 giorni dalla firma dell’Atto.</a:t>
            </a:r>
          </a:p>
          <a:p>
            <a:pPr>
              <a:spcBef>
                <a:spcPts val="400"/>
              </a:spcBef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Monitorare e rendicontare le attività e le spese tramite la piattaforma SIFORM2.</a:t>
            </a:r>
            <a:br>
              <a:rPr lang="it-IT" sz="1600" b="0" i="0" u="none" strike="noStrike" baseline="0" dirty="0">
                <a:solidFill>
                  <a:srgbClr val="000000"/>
                </a:solidFill>
              </a:rPr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699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DS 2022 - FSE 2014-2020" id="{552F6FFD-E8F8-5C4B-A267-C65F90E999F5}" vid="{2D143EDC-665C-1243-8973-B1252CF1F5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007816246B641A57914321C4FD3AC" ma:contentTypeVersion="10" ma:contentTypeDescription="Create a new document." ma:contentTypeScope="" ma:versionID="589c7ee4831de9c6c2b0cd9a7cc2f1c1">
  <xsd:schema xmlns:xsd="http://www.w3.org/2001/XMLSchema" xmlns:xs="http://www.w3.org/2001/XMLSchema" xmlns:p="http://schemas.microsoft.com/office/2006/metadata/properties" xmlns:ns3="0e09dd33-32bb-442f-8dd2-8b19e78de8a3" xmlns:ns4="6e6ddb42-6557-4027-82d0-35eb2c239dfe" targetNamespace="http://schemas.microsoft.com/office/2006/metadata/properties" ma:root="true" ma:fieldsID="a5b2b082e60814ceaa4ddcf29694333e" ns3:_="" ns4:_="">
    <xsd:import namespace="0e09dd33-32bb-442f-8dd2-8b19e78de8a3"/>
    <xsd:import namespace="6e6ddb42-6557-4027-82d0-35eb2c239d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9dd33-32bb-442f-8dd2-8b19e78de8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ddb42-6557-4027-82d0-35eb2c239df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331B0-4E7F-488D-A7CE-D23060563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9dd33-32bb-442f-8dd2-8b19e78de8a3"/>
    <ds:schemaRef ds:uri="6e6ddb42-6557-4027-82d0-35eb2c239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20819-CA9E-4694-BAD4-395975153E95}">
  <ds:schemaRefs>
    <ds:schemaRef ds:uri="http://schemas.microsoft.com/office/2006/documentManagement/types"/>
    <ds:schemaRef ds:uri="6e6ddb42-6557-4027-82d0-35eb2c239dfe"/>
    <ds:schemaRef ds:uri="http://purl.org/dc/terms/"/>
    <ds:schemaRef ds:uri="http://schemas.openxmlformats.org/package/2006/metadata/core-properties"/>
    <ds:schemaRef ds:uri="0e09dd33-32bb-442f-8dd2-8b19e78de8a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4F8EC8-5B36-40F0-A1FA-22C325DD00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7222</TotalTime>
  <Words>1404</Words>
  <Application>Microsoft Office PowerPoint</Application>
  <PresentationFormat>Widescreen</PresentationFormat>
  <Paragraphs>121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Finalità e tipologia di intervento </vt:lpstr>
      <vt:lpstr>Aree di Intervento </vt:lpstr>
      <vt:lpstr>Destinatari Finali </vt:lpstr>
      <vt:lpstr>Durata dei Progetti e Proroga</vt:lpstr>
      <vt:lpstr>Soggetti ammissibili e Contributo per progetto</vt:lpstr>
      <vt:lpstr>Presentazione della Domanda e Inammissibilità </vt:lpstr>
      <vt:lpstr>Criteri di valutazione, approvazione e obblighi </vt:lpstr>
      <vt:lpstr>Modalità di finanziamento </vt:lpstr>
      <vt:lpstr>Costi ammissibili </vt:lpstr>
      <vt:lpstr>Revoca del finanziamento </vt:lpstr>
      <vt:lpstr>Responsabile e Termini del Procedimento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Yuri Zoli</dc:creator>
  <cp:lastModifiedBy>Federica Messi</cp:lastModifiedBy>
  <cp:revision>179</cp:revision>
  <dcterms:created xsi:type="dcterms:W3CDTF">2020-05-26T12:22:52Z</dcterms:created>
  <dcterms:modified xsi:type="dcterms:W3CDTF">2025-03-03T11:21:54Z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0x010100FC5007816246B641A57914321C4FD3AC</vt:lpwstr>
  </property>
</Properties>
</file>